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1" r:id="rId6"/>
    <p:sldId id="260" r:id="rId7"/>
    <p:sldId id="259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355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3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3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8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0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3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5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1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3D3D8-8358-4980-8533-37E60FE74CC8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ADF63-FC31-4673-B130-1EF5DFCB1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olss.net/sample-chapters/C14/E1-39B-0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 Policy and</a:t>
            </a:r>
            <a:br>
              <a:rPr lang="en-US" dirty="0" smtClean="0"/>
            </a:br>
            <a:r>
              <a:rPr lang="en-US" dirty="0" smtClean="0"/>
              <a:t>National Security of Kazakhstan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</a:p>
          <a:p>
            <a:r>
              <a:rPr lang="en-US" dirty="0" smtClean="0"/>
              <a:t>Marem Buzurtanova </a:t>
            </a:r>
          </a:p>
          <a:p>
            <a:r>
              <a:rPr lang="en-US" dirty="0" smtClean="0"/>
              <a:t>Almaty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28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Lecture 12</a:t>
            </a:r>
          </a:p>
          <a:p>
            <a:pPr marL="0" indent="0">
              <a:buNone/>
            </a:pPr>
            <a:r>
              <a:rPr lang="en-US" dirty="0" smtClean="0"/>
              <a:t>Topics to Be Covered: </a:t>
            </a:r>
          </a:p>
          <a:p>
            <a:pPr marL="0" indent="0">
              <a:buNone/>
            </a:pPr>
            <a:r>
              <a:rPr lang="en-US" dirty="0" smtClean="0"/>
              <a:t>•	The notions of security risks, vulnerabilities, challenges and threats</a:t>
            </a:r>
          </a:p>
          <a:p>
            <a:pPr marL="0" indent="0">
              <a:buNone/>
            </a:pPr>
            <a:r>
              <a:rPr lang="en-US" dirty="0" smtClean="0"/>
              <a:t>•	Evolution of the notions of security risks, challenges and threats evolve throughout the history;</a:t>
            </a:r>
          </a:p>
          <a:p>
            <a:pPr marL="0" indent="0">
              <a:buNone/>
            </a:pPr>
            <a:r>
              <a:rPr lang="en-US" dirty="0" smtClean="0"/>
              <a:t>•	SWOT Analytical framework and its application to security risks, challenges and treats;</a:t>
            </a:r>
          </a:p>
          <a:p>
            <a:pPr marL="0" indent="0">
              <a:buNone/>
            </a:pPr>
            <a:r>
              <a:rPr lang="en-US" dirty="0" smtClean="0"/>
              <a:t>•	Security risks, challenges and treats for Kazakhstan.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14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“Security, in an objective sense, measures the absence of threats to acquired values, in a subjective sense, the absence of fear that such values will be attacked”.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cap="all" dirty="0" smtClean="0"/>
              <a:t>Security through history </a:t>
            </a:r>
            <a:endParaRPr lang="en-US" cap="all" dirty="0"/>
          </a:p>
          <a:p>
            <a:pPr marL="0" indent="0">
              <a:buNone/>
            </a:pPr>
            <a:r>
              <a:rPr lang="en-US" dirty="0" smtClean="0"/>
              <a:t>a) Widening from the political and military dimension (traditional) of security, including economic, societal and especially environmental dimensions, and</a:t>
            </a:r>
          </a:p>
          <a:p>
            <a:pPr marL="0" indent="0">
              <a:buNone/>
            </a:pPr>
            <a:r>
              <a:rPr lang="en-US" dirty="0" smtClean="0"/>
              <a:t>b) Deepening from the narrow national security focus down to other referents of securitization from the individual to the global and interplanetary system.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6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Threats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Challenges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Vulnerabilities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Risks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5924550" y="4557712"/>
            <a:ext cx="342900" cy="742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5934075" y="3067050"/>
            <a:ext cx="342900" cy="742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5934075" y="1519236"/>
            <a:ext cx="342900" cy="742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6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914400"/>
            <a:ext cx="10853737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cap="all" dirty="0" smtClean="0"/>
              <a:t>Risk – </a:t>
            </a:r>
            <a:r>
              <a:rPr lang="en-US" sz="3600" dirty="0" smtClean="0"/>
              <a:t>possibility of emergence of negative, hazardous, dangerous events. Risk involves uncertainty;</a:t>
            </a:r>
          </a:p>
          <a:p>
            <a:pPr marL="0" indent="0">
              <a:buNone/>
            </a:pPr>
            <a:r>
              <a:rPr lang="en-US" sz="3600" cap="all" dirty="0" smtClean="0"/>
              <a:t>Vulnerability</a:t>
            </a:r>
            <a:r>
              <a:rPr lang="en-US" sz="3600" dirty="0" smtClean="0"/>
              <a:t> - the quality or state of being exposed to the possibility of being physically attacked or harmed;</a:t>
            </a:r>
          </a:p>
          <a:p>
            <a:pPr marL="0" indent="0">
              <a:buNone/>
            </a:pPr>
            <a:r>
              <a:rPr lang="en-US" sz="3600" cap="all" dirty="0" smtClean="0"/>
              <a:t>Challenge -  </a:t>
            </a:r>
            <a:r>
              <a:rPr lang="en-US" sz="3600" dirty="0" smtClean="0"/>
              <a:t>difficult task;</a:t>
            </a:r>
            <a:endParaRPr lang="en-US" sz="3600" dirty="0"/>
          </a:p>
          <a:p>
            <a:pPr marL="0" indent="0">
              <a:buNone/>
            </a:pPr>
            <a:r>
              <a:rPr lang="en-US" sz="3600" cap="all" dirty="0" smtClean="0"/>
              <a:t>Threat - </a:t>
            </a:r>
            <a:r>
              <a:rPr lang="en-US" sz="3600" dirty="0" smtClean="0"/>
              <a:t>a person or thing likely to cause damage or danger.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54355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SECURITY RISK - a person or situation which poses a possible threat to the security of something;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cap="all" dirty="0" smtClean="0"/>
              <a:t>Security vulnerability </a:t>
            </a:r>
            <a:r>
              <a:rPr lang="en-US" dirty="0" smtClean="0"/>
              <a:t>- a weakness which can be exploited by a threat actor;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cap="all" dirty="0" smtClean="0"/>
              <a:t>Security challenge </a:t>
            </a:r>
            <a:r>
              <a:rPr lang="en-US" dirty="0" smtClean="0"/>
              <a:t>– a difficult task related to eliminating and/or diminishing possible security threats;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cap="all" dirty="0" smtClean="0"/>
              <a:t>Security threat </a:t>
            </a:r>
            <a:r>
              <a:rPr lang="en-US" dirty="0" smtClean="0"/>
              <a:t>– action and/or process that undermines, </a:t>
            </a:r>
            <a:r>
              <a:rPr lang="en-US" dirty="0" smtClean="0"/>
              <a:t>diminish</a:t>
            </a:r>
            <a:r>
              <a:rPr lang="en-GB" dirty="0" err="1" smtClean="0"/>
              <a:t>es</a:t>
            </a:r>
            <a:r>
              <a:rPr lang="en-US" dirty="0" smtClean="0"/>
              <a:t> </a:t>
            </a:r>
            <a:r>
              <a:rPr lang="en-US" dirty="0" smtClean="0"/>
              <a:t>or destroys safety, security or survival of an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4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914400"/>
            <a:ext cx="11258550" cy="55292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cap="all" dirty="0" err="1" smtClean="0"/>
              <a:t>SwOt</a:t>
            </a:r>
            <a:r>
              <a:rPr lang="en-US" b="1" cap="all" dirty="0" smtClean="0"/>
              <a:t> analysis framework </a:t>
            </a:r>
          </a:p>
          <a:p>
            <a:pPr marL="0" indent="0">
              <a:buNone/>
            </a:pPr>
            <a:r>
              <a:rPr lang="en-US" b="1" u="sng" dirty="0" smtClean="0"/>
              <a:t>Strengths: </a:t>
            </a:r>
            <a:r>
              <a:rPr lang="en-US" dirty="0" smtClean="0"/>
              <a:t>characteristics </a:t>
            </a:r>
            <a:r>
              <a:rPr lang="en-US" dirty="0" smtClean="0"/>
              <a:t>that </a:t>
            </a:r>
            <a:r>
              <a:rPr lang="en-US" dirty="0" smtClean="0"/>
              <a:t>give ___________ an advantage over others: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Weaknesses</a:t>
            </a:r>
            <a:r>
              <a:rPr lang="en-US" dirty="0" smtClean="0"/>
              <a:t>: characteristics that place _____________ at a </a:t>
            </a:r>
            <a:r>
              <a:rPr lang="en-US" dirty="0" smtClean="0"/>
              <a:t>disadvantaged position in relations </a:t>
            </a:r>
            <a:r>
              <a:rPr lang="en-US" dirty="0" smtClean="0"/>
              <a:t>to others: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Opportunities:</a:t>
            </a:r>
            <a:r>
              <a:rPr lang="en-US" dirty="0" smtClean="0"/>
              <a:t> elements in the environment that </a:t>
            </a:r>
            <a:r>
              <a:rPr lang="en-US" dirty="0" smtClean="0"/>
              <a:t>______________could exploit to </a:t>
            </a:r>
            <a:r>
              <a:rPr lang="en-US" dirty="0" smtClean="0"/>
              <a:t>its advantage: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Threats:</a:t>
            </a:r>
            <a:r>
              <a:rPr lang="en-US" dirty="0" smtClean="0"/>
              <a:t> elements in the environment that could cause _____________________trouble: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0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1050" dirty="0" smtClean="0"/>
              <a:t>Foreign Policy and National Security of Kazakhstan – lecture 12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Reading:</a:t>
            </a:r>
          </a:p>
          <a:p>
            <a:pPr marL="0" indent="0">
              <a:buNone/>
            </a:pPr>
            <a:r>
              <a:rPr lang="en-US" dirty="0" err="1" smtClean="0"/>
              <a:t>Brauch</a:t>
            </a:r>
            <a:r>
              <a:rPr lang="en-US" dirty="0" smtClean="0"/>
              <a:t>, H. G. (2010). Security threats, challenges, vulnerability and risks. PEACE STUDIES, PUBLIC POLICY AND GLOBAL SECURITY–Volume I, 102: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https://www.eolss.net/sample-chapters/C14/E1-39B-02.pdf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391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Foreign Policy and National Security of Kazakhstan </vt:lpstr>
      <vt:lpstr>Foreign Policy and National Security of Kazakhstan – lecture 12</vt:lpstr>
      <vt:lpstr>Foreign Policy and National Security of Kazakhstan – lecture 12</vt:lpstr>
      <vt:lpstr>Foreign Policy and National Security of Kazakhstan – lecture 12</vt:lpstr>
      <vt:lpstr>Foreign Policy and National Security of Kazakhstan – lecture 12</vt:lpstr>
      <vt:lpstr>Foreign Policy and National Security of Kazakhstan – lecture 12</vt:lpstr>
      <vt:lpstr>Foreign Policy and National Security of Kazakhstan – lecture 12</vt:lpstr>
      <vt:lpstr>Foreign Policy and National Security of Kazakhstan – lecture 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Policy and National Security of Kazakhstan </dc:title>
  <dc:creator>Marem Buzurtanova</dc:creator>
  <cp:lastModifiedBy>Marem Buzurtanova</cp:lastModifiedBy>
  <cp:revision>16</cp:revision>
  <dcterms:created xsi:type="dcterms:W3CDTF">2020-12-03T02:34:53Z</dcterms:created>
  <dcterms:modified xsi:type="dcterms:W3CDTF">2020-12-04T08:56:24Z</dcterms:modified>
</cp:coreProperties>
</file>